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1" r:id="rId5"/>
    <p:sldId id="262" r:id="rId6"/>
    <p:sldId id="263" r:id="rId7"/>
    <p:sldId id="274" r:id="rId8"/>
    <p:sldId id="267" r:id="rId9"/>
    <p:sldId id="269" r:id="rId10"/>
    <p:sldId id="268" r:id="rId11"/>
    <p:sldId id="266" r:id="rId12"/>
    <p:sldId id="270" r:id="rId13"/>
    <p:sldId id="271" r:id="rId14"/>
    <p:sldId id="272" r:id="rId15"/>
    <p:sldId id="27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0" d="100"/>
          <a:sy n="70" d="100"/>
        </p:scale>
        <p:origin x="4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47199-6857-4DD8-8BB3-6A89FE1D16A8}"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25684-B62E-469C-AFCA-3C3D93BFB289}" type="slidenum">
              <a:rPr lang="en-US" smtClean="0"/>
              <a:t>‹#›</a:t>
            </a:fld>
            <a:endParaRPr lang="en-US"/>
          </a:p>
        </p:txBody>
      </p:sp>
    </p:spTree>
    <p:extLst>
      <p:ext uri="{BB962C8B-B14F-4D97-AF65-F5344CB8AC3E}">
        <p14:creationId xmlns:p14="http://schemas.microsoft.com/office/powerpoint/2010/main" val="29268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Genetic counselor workforce shortage.  By a show of hands how many in the room would say we are there?  Historically there has been an assumption of a genetic counselor shortage.  However, those conclusions came from research focused on genetic specialists and geneticists, not genetic counselors specifically.   If there was a shortage one might assume wait times for genetic counselors would be significant and that job openings would go unfilled.  The NSGC Professional Status Survey in</a:t>
            </a:r>
            <a:r>
              <a:rPr lang="en-US" baseline="0" dirty="0" smtClean="0"/>
              <a:t> the past</a:t>
            </a:r>
            <a:r>
              <a:rPr lang="en-US" dirty="0" smtClean="0"/>
              <a:t> demonstrated that wait times were in fact very reasonable.  And with </a:t>
            </a:r>
            <a:r>
              <a:rPr lang="en-US" dirty="0" err="1" smtClean="0"/>
              <a:t>telegenetics</a:t>
            </a:r>
            <a:r>
              <a:rPr lang="en-US" dirty="0" smtClean="0"/>
              <a:t> geography was in large part taken off the table too.  </a:t>
            </a:r>
          </a:p>
          <a:p>
            <a:endParaRPr lang="en-US" dirty="0" smtClean="0"/>
          </a:p>
          <a:p>
            <a:r>
              <a:rPr lang="en-US" dirty="0" smtClean="0"/>
              <a:t>However the PSS is 2 </a:t>
            </a:r>
            <a:r>
              <a:rPr lang="en-US" dirty="0" err="1" smtClean="0"/>
              <a:t>yrs</a:t>
            </a:r>
            <a:r>
              <a:rPr lang="en-US" dirty="0" smtClean="0"/>
              <a:t> old.</a:t>
            </a:r>
            <a:r>
              <a:rPr lang="en-US" baseline="0" dirty="0" smtClean="0"/>
              <a:t>  I</a:t>
            </a:r>
            <a:r>
              <a:rPr lang="en-US" dirty="0" smtClean="0"/>
              <a:t>n meetings with other provider groups it is common to hear they don’t utilize genetic counselors due to the </a:t>
            </a:r>
            <a:r>
              <a:rPr lang="en-US" dirty="0" err="1" smtClean="0"/>
              <a:t>percieved</a:t>
            </a:r>
            <a:r>
              <a:rPr lang="en-US" dirty="0" smtClean="0"/>
              <a:t> shortages.  While </a:t>
            </a:r>
            <a:r>
              <a:rPr lang="en-US" dirty="0" err="1" smtClean="0"/>
              <a:t>thier</a:t>
            </a:r>
            <a:r>
              <a:rPr lang="en-US" baseline="0" dirty="0" smtClean="0"/>
              <a:t> perception</a:t>
            </a:r>
            <a:r>
              <a:rPr lang="en-US" dirty="0" smtClean="0"/>
              <a:t> may be inconsistent with the past PSS data, what if these providers where all utilizing genetic counselors today?  Many of their patients would certainly benefit from genetic counselor services but if they were referring more what would wait times look like?  On the job front, openings are also going unfilled for longer periods of time compared to the past. </a:t>
            </a:r>
            <a:endParaRPr lang="en-US" dirty="0"/>
          </a:p>
        </p:txBody>
      </p:sp>
      <p:sp>
        <p:nvSpPr>
          <p:cNvPr id="4" name="Slide Number Placeholder 3"/>
          <p:cNvSpPr>
            <a:spLocks noGrp="1"/>
          </p:cNvSpPr>
          <p:nvPr>
            <p:ph type="sldNum" sz="quarter" idx="10"/>
          </p:nvPr>
        </p:nvSpPr>
        <p:spPr/>
        <p:txBody>
          <a:bodyPr/>
          <a:lstStyle/>
          <a:p>
            <a:pPr>
              <a:defRPr/>
            </a:pPr>
            <a:fld id="{F7205BC4-6468-413E-AC90-4635192A4D94}" type="slidenum">
              <a:rPr lang="en-US" smtClean="0"/>
              <a:pPr>
                <a:defRPr/>
              </a:pPr>
              <a:t>3</a:t>
            </a:fld>
            <a:endParaRPr lang="en-US"/>
          </a:p>
        </p:txBody>
      </p:sp>
    </p:spTree>
    <p:extLst>
      <p:ext uri="{BB962C8B-B14F-4D97-AF65-F5344CB8AC3E}">
        <p14:creationId xmlns:p14="http://schemas.microsoft.com/office/powerpoint/2010/main" val="261131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F7205BC4-6468-413E-AC90-4635192A4D94}" type="slidenum">
              <a:rPr lang="en-US" smtClean="0"/>
              <a:pPr>
                <a:defRPr/>
              </a:pPr>
              <a:t>4</a:t>
            </a:fld>
            <a:endParaRPr lang="en-US"/>
          </a:p>
        </p:txBody>
      </p:sp>
    </p:spTree>
    <p:extLst>
      <p:ext uri="{BB962C8B-B14F-4D97-AF65-F5344CB8AC3E}">
        <p14:creationId xmlns:p14="http://schemas.microsoft.com/office/powerpoint/2010/main" val="181432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a:t>
            </a:r>
            <a:r>
              <a:rPr lang="en-US" baseline="0" dirty="0" smtClean="0"/>
              <a:t> need to figure out the potential demand – how many patients would benefit from your services.  </a:t>
            </a:r>
            <a:r>
              <a:rPr lang="en-US" dirty="0" smtClean="0"/>
              <a:t>Workforce is a complex issue with</a:t>
            </a:r>
            <a:r>
              <a:rPr lang="en-US" baseline="0" dirty="0" smtClean="0"/>
              <a:t> many factors to consider</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Profession must meet the demand for services or the healthcare delivery system will find a way to meet it – i.e. utilizing other practitioners or technology whether it is in the interest of patients or not.  This may be happening now.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the same time, we don’t want to overshoot the</a:t>
            </a:r>
            <a:r>
              <a:rPr lang="en-US" baseline="0" dirty="0" smtClean="0"/>
              <a:t> </a:t>
            </a:r>
            <a:r>
              <a:rPr lang="en-US" dirty="0" smtClean="0"/>
              <a:t>demand and expand the workforce beyond what is sustainable over the long-term.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Today </a:t>
            </a:r>
            <a:r>
              <a:rPr lang="en-US" dirty="0" smtClean="0"/>
              <a:t>there isn’t a landmark study that provides a reasonable estimate of demand over the next 10 years</a:t>
            </a:r>
            <a:r>
              <a:rPr lang="en-US" baseline="0" dirty="0" smtClean="0"/>
              <a:t> (or for any time period).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205BC4-6468-413E-AC90-4635192A4D94}" type="slidenum">
              <a:rPr lang="en-US" smtClean="0"/>
              <a:pPr>
                <a:defRPr/>
              </a:pPr>
              <a:t>5</a:t>
            </a:fld>
            <a:endParaRPr lang="en-US"/>
          </a:p>
        </p:txBody>
      </p:sp>
    </p:spTree>
    <p:extLst>
      <p:ext uri="{BB962C8B-B14F-4D97-AF65-F5344CB8AC3E}">
        <p14:creationId xmlns:p14="http://schemas.microsoft.com/office/powerpoint/2010/main" val="383881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205BC4-6468-413E-AC90-4635192A4D94}" type="slidenum">
              <a:rPr lang="en-US" smtClean="0"/>
              <a:pPr>
                <a:defRPr/>
              </a:pPr>
              <a:t>6</a:t>
            </a:fld>
            <a:endParaRPr lang="en-US"/>
          </a:p>
        </p:txBody>
      </p:sp>
    </p:spTree>
    <p:extLst>
      <p:ext uri="{BB962C8B-B14F-4D97-AF65-F5344CB8AC3E}">
        <p14:creationId xmlns:p14="http://schemas.microsoft.com/office/powerpoint/2010/main" val="136812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861AA-55F8-4FE8-BE81-39AC18347D9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4051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looking at education</a:t>
            </a:r>
            <a:r>
              <a:rPr lang="en-US" baseline="0" dirty="0" smtClean="0"/>
              <a:t> delivery modes, focus on outcomes to allowing programs greater flexibility as long as educational outcomes are achieved.</a:t>
            </a:r>
          </a:p>
          <a:p>
            <a:endParaRPr lang="en-US" baseline="0" dirty="0" smtClean="0"/>
          </a:p>
          <a:p>
            <a:r>
              <a:rPr lang="en-US" baseline="0" dirty="0" smtClean="0"/>
              <a:t>Data at FTE ratios, quality metrics for entry level genetic counseling, educational activities for Board, role of mentorship</a:t>
            </a:r>
            <a:endParaRPr lang="en-US" dirty="0"/>
          </a:p>
        </p:txBody>
      </p:sp>
      <p:sp>
        <p:nvSpPr>
          <p:cNvPr id="4" name="Slide Number Placeholder 3"/>
          <p:cNvSpPr>
            <a:spLocks noGrp="1"/>
          </p:cNvSpPr>
          <p:nvPr>
            <p:ph type="sldNum" sz="quarter" idx="10"/>
          </p:nvPr>
        </p:nvSpPr>
        <p:spPr/>
        <p:txBody>
          <a:bodyPr/>
          <a:lstStyle/>
          <a:p>
            <a:fld id="{660861AA-55F8-4FE8-BE81-39AC18347D9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3509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NCCA is the accrediting body of the Institute for Credentialing Excellence</a:t>
            </a:r>
            <a:r>
              <a:rPr lang="en-US" baseline="0" dirty="0" smtClean="0">
                <a:effectLst/>
              </a:rPr>
              <a:t> and ICE is their oversight body.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ffectLst/>
              </a:rPr>
              <a:t>When ABGC became certified by NCCA, they agreed to put some recommendations from ICE into practice, one being establishing standards for an accreditation organization.  It is possible that at some point in the future, another organization could try to form to accredit genetic counseling training programs.  ABGC wants to be proactive in having standards for accreditation programs, including ACGC, so they can evaluate any future request, should one come along.  This would mean that any new accreditation body would have to meet the same set of standards that ACGC meets to ensure that any training programs certified by any new accrediting body would be graduating students eligible to sit for the certification exam.</a:t>
            </a:r>
            <a:endParaRPr lang="en-US" dirty="0" smtClean="0">
              <a:effectLst/>
            </a:endParaRPr>
          </a:p>
          <a:p>
            <a:endParaRPr lang="en-US" dirty="0" smtClean="0"/>
          </a:p>
          <a:p>
            <a:r>
              <a:rPr lang="en-US" dirty="0" smtClean="0"/>
              <a:t>This protects the accreditation</a:t>
            </a:r>
            <a:r>
              <a:rPr lang="en-US" baseline="0" dirty="0" smtClean="0"/>
              <a:t> status of current programs, ensuring no programs could be established that aren’t on par with existing programs.</a:t>
            </a:r>
            <a:br>
              <a:rPr lang="en-US" baseline="0" dirty="0" smtClean="0"/>
            </a:br>
            <a:r>
              <a:rPr lang="en-US" baseline="0" dirty="0" smtClean="0"/>
              <a:t/>
            </a:r>
            <a:br>
              <a:rPr lang="en-US" baseline="0" dirty="0" smtClean="0"/>
            </a:br>
            <a:r>
              <a:rPr lang="en-US" baseline="0" dirty="0" smtClean="0"/>
              <a:t>This protects the value of your certification by ensuring that all certified GCs have completed a training program meeting an established standard.</a:t>
            </a:r>
            <a:endParaRPr lang="en-US" dirty="0"/>
          </a:p>
        </p:txBody>
      </p:sp>
      <p:sp>
        <p:nvSpPr>
          <p:cNvPr id="4" name="Slide Number Placeholder 3"/>
          <p:cNvSpPr>
            <a:spLocks noGrp="1"/>
          </p:cNvSpPr>
          <p:nvPr>
            <p:ph type="sldNum" sz="quarter" idx="10"/>
          </p:nvPr>
        </p:nvSpPr>
        <p:spPr/>
        <p:txBody>
          <a:bodyPr/>
          <a:lstStyle/>
          <a:p>
            <a:pPr>
              <a:defRPr/>
            </a:pPr>
            <a:fld id="{F7205BC4-6468-413E-AC90-4635192A4D94}" type="slidenum">
              <a:rPr lang="en-US" smtClean="0"/>
              <a:pPr>
                <a:defRPr/>
              </a:pPr>
              <a:t>14</a:t>
            </a:fld>
            <a:endParaRPr lang="en-US"/>
          </a:p>
        </p:txBody>
      </p:sp>
    </p:spTree>
    <p:extLst>
      <p:ext uri="{BB962C8B-B14F-4D97-AF65-F5344CB8AC3E}">
        <p14:creationId xmlns:p14="http://schemas.microsoft.com/office/powerpoint/2010/main" val="223143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analysis informs the certification exam</a:t>
            </a:r>
            <a:r>
              <a:rPr lang="en-US" baseline="0" dirty="0" smtClean="0"/>
              <a:t> and helps drive change in training programs by helping to inform what should be covered in GC training.</a:t>
            </a:r>
          </a:p>
          <a:p>
            <a:endParaRPr lang="en-US" baseline="0" dirty="0" smtClean="0"/>
          </a:p>
          <a:p>
            <a:r>
              <a:rPr lang="en-US" baseline="0" dirty="0" smtClean="0"/>
              <a:t>Also looked to by policymakers and others to help outline what genetic counselors do – e.g. US DOL job classifications. </a:t>
            </a:r>
            <a:endParaRPr lang="en-US" dirty="0"/>
          </a:p>
        </p:txBody>
      </p:sp>
      <p:sp>
        <p:nvSpPr>
          <p:cNvPr id="4" name="Slide Number Placeholder 3"/>
          <p:cNvSpPr>
            <a:spLocks noGrp="1"/>
          </p:cNvSpPr>
          <p:nvPr>
            <p:ph type="sldNum" sz="quarter" idx="10"/>
          </p:nvPr>
        </p:nvSpPr>
        <p:spPr/>
        <p:txBody>
          <a:bodyPr/>
          <a:lstStyle/>
          <a:p>
            <a:fld id="{660861AA-55F8-4FE8-BE81-39AC18347D9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6433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B582A-FC5D-4162-BDFA-4411E8AFCF8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353886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B582A-FC5D-4162-BDFA-4411E8AFCF8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229142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B582A-FC5D-4162-BDFA-4411E8AFCF8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271482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B582A-FC5D-4162-BDFA-4411E8AFCF8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367685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B582A-FC5D-4162-BDFA-4411E8AFCF82}"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215538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B582A-FC5D-4162-BDFA-4411E8AFCF8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136520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B582A-FC5D-4162-BDFA-4411E8AFCF82}"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253040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B582A-FC5D-4162-BDFA-4411E8AFCF82}"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15060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B582A-FC5D-4162-BDFA-4411E8AFCF82}"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80847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B582A-FC5D-4162-BDFA-4411E8AFCF8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201762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B582A-FC5D-4162-BDFA-4411E8AFCF82}"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EAA42-79E4-4D28-9ED0-46D9A09583E7}" type="slidenum">
              <a:rPr lang="en-US" smtClean="0"/>
              <a:t>‹#›</a:t>
            </a:fld>
            <a:endParaRPr lang="en-US"/>
          </a:p>
        </p:txBody>
      </p:sp>
    </p:spTree>
    <p:extLst>
      <p:ext uri="{BB962C8B-B14F-4D97-AF65-F5344CB8AC3E}">
        <p14:creationId xmlns:p14="http://schemas.microsoft.com/office/powerpoint/2010/main" val="364498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B582A-FC5D-4162-BDFA-4411E8AFCF82}" type="datetimeFigureOut">
              <a:rPr lang="en-US" smtClean="0"/>
              <a:t>6/23/2016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EAA42-79E4-4D28-9ED0-46D9A09583E7}" type="slidenum">
              <a:rPr lang="en-US" smtClean="0"/>
              <a:t>‹#›</a:t>
            </a:fld>
            <a:endParaRPr lang="en-US"/>
          </a:p>
        </p:txBody>
      </p:sp>
    </p:spTree>
    <p:extLst>
      <p:ext uri="{BB962C8B-B14F-4D97-AF65-F5344CB8AC3E}">
        <p14:creationId xmlns:p14="http://schemas.microsoft.com/office/powerpoint/2010/main" val="354466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jp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5187"/>
            <a:ext cx="9144000" cy="2387600"/>
          </a:xfrm>
        </p:spPr>
        <p:txBody>
          <a:bodyPr>
            <a:noAutofit/>
          </a:bodyPr>
          <a:lstStyle/>
          <a:p>
            <a:r>
              <a:rPr lang="en-US" sz="4400" b="1" dirty="0" smtClean="0"/>
              <a:t/>
            </a:r>
            <a:br>
              <a:rPr lang="en-US" sz="4400" b="1" dirty="0" smtClean="0"/>
            </a:br>
            <a:r>
              <a:rPr lang="en-US" sz="4400" b="1" dirty="0"/>
              <a:t/>
            </a:r>
            <a:br>
              <a:rPr lang="en-US" sz="4400" b="1" dirty="0"/>
            </a:br>
            <a:r>
              <a:rPr lang="en-US" sz="4400" b="1" dirty="0" smtClean="0"/>
              <a:t/>
            </a:r>
            <a:br>
              <a:rPr lang="en-US" sz="4400" b="1" dirty="0" smtClean="0"/>
            </a:br>
            <a:r>
              <a:rPr lang="en-US" sz="4400" b="1" dirty="0" smtClean="0"/>
              <a:t>Graduate Programs in Genetic Counseling</a:t>
            </a:r>
            <a:br>
              <a:rPr lang="en-US" sz="4400" b="1" dirty="0" smtClean="0"/>
            </a:br>
            <a:r>
              <a:rPr lang="en-US" sz="4400" b="1" dirty="0" smtClean="0"/>
              <a:t>United States: Current Environment and Challenges</a:t>
            </a:r>
            <a:endParaRPr lang="en-US" sz="4400" b="1" dirty="0"/>
          </a:p>
        </p:txBody>
      </p:sp>
      <p:sp>
        <p:nvSpPr>
          <p:cNvPr id="3" name="Subtitle 2"/>
          <p:cNvSpPr>
            <a:spLocks noGrp="1"/>
          </p:cNvSpPr>
          <p:nvPr>
            <p:ph type="subTitle" idx="1"/>
          </p:nvPr>
        </p:nvSpPr>
        <p:spPr>
          <a:xfrm>
            <a:off x="1524000" y="4242950"/>
            <a:ext cx="9144000" cy="1655762"/>
          </a:xfrm>
        </p:spPr>
        <p:txBody>
          <a:bodyPr/>
          <a:lstStyle/>
          <a:p>
            <a:r>
              <a:rPr lang="en-US" dirty="0" smtClean="0"/>
              <a:t>Cathy </a:t>
            </a:r>
            <a:r>
              <a:rPr lang="en-US" dirty="0" err="1" smtClean="0"/>
              <a:t>Wicklund</a:t>
            </a:r>
            <a:r>
              <a:rPr lang="en-US" dirty="0" smtClean="0"/>
              <a:t>, MS, CGC</a:t>
            </a:r>
          </a:p>
          <a:p>
            <a:r>
              <a:rPr lang="en-US" dirty="0" smtClean="0"/>
              <a:t>Director, Graduate Program in Genetic Counseling</a:t>
            </a:r>
          </a:p>
          <a:p>
            <a:r>
              <a:rPr lang="en-US" dirty="0" smtClean="0"/>
              <a:t>Northwestern University, Chicago  Illinois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6" y="237744"/>
            <a:ext cx="2462784" cy="1097280"/>
          </a:xfrm>
          <a:prstGeom prst="rect">
            <a:avLst/>
          </a:prstGeom>
        </p:spPr>
      </p:pic>
      <p:pic>
        <p:nvPicPr>
          <p:cNvPr id="5" name="Picture 2" descr="American Board of Genetic Counseling,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67" y="202443"/>
            <a:ext cx="1741714" cy="1839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13" y="5074910"/>
            <a:ext cx="1990725" cy="1371600"/>
          </a:xfrm>
          <a:prstGeom prst="rect">
            <a:avLst/>
          </a:prstGeom>
        </p:spPr>
      </p:pic>
      <p:pic>
        <p:nvPicPr>
          <p:cNvPr id="7" name="Picture 6"/>
          <p:cNvPicPr>
            <a:picLocks noChangeAspect="1"/>
          </p:cNvPicPr>
          <p:nvPr/>
        </p:nvPicPr>
        <p:blipFill>
          <a:blip r:embed="rId5"/>
          <a:stretch>
            <a:fillRect/>
          </a:stretch>
        </p:blipFill>
        <p:spPr>
          <a:xfrm>
            <a:off x="8997887" y="5208260"/>
            <a:ext cx="2857500" cy="1238250"/>
          </a:xfrm>
          <a:prstGeom prst="rect">
            <a:avLst/>
          </a:prstGeom>
        </p:spPr>
      </p:pic>
    </p:spTree>
    <p:extLst>
      <p:ext uri="{BB962C8B-B14F-4D97-AF65-F5344CB8AC3E}">
        <p14:creationId xmlns:p14="http://schemas.microsoft.com/office/powerpoint/2010/main" val="387430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Director Pipelines</a:t>
            </a:r>
            <a:endParaRPr lang="en-US" dirty="0"/>
          </a:p>
        </p:txBody>
      </p:sp>
      <p:sp>
        <p:nvSpPr>
          <p:cNvPr id="3" name="Content Placeholder 2"/>
          <p:cNvSpPr>
            <a:spLocks noGrp="1"/>
          </p:cNvSpPr>
          <p:nvPr>
            <p:ph idx="1"/>
          </p:nvPr>
        </p:nvSpPr>
        <p:spPr/>
        <p:txBody>
          <a:bodyPr>
            <a:normAutofit/>
          </a:bodyPr>
          <a:lstStyle/>
          <a:p>
            <a:r>
              <a:rPr lang="en-US" dirty="0">
                <a:ea typeface="ヒラギノ角ゴ Pro W3" charset="0"/>
                <a:cs typeface="ヒラギノ角ゴ Pro W3" charset="0"/>
              </a:rPr>
              <a:t>Explore existing pipelines for program directors</a:t>
            </a:r>
          </a:p>
          <a:p>
            <a:pPr lvl="1"/>
            <a:r>
              <a:rPr lang="en-US" dirty="0">
                <a:ea typeface="ヒラギノ角ゴ Pro W3" charset="0"/>
                <a:cs typeface="ヒラギノ角ゴ Pro W3" charset="0"/>
              </a:rPr>
              <a:t>No formal pipelines to positions of program director</a:t>
            </a:r>
          </a:p>
          <a:p>
            <a:pPr lvl="1"/>
            <a:r>
              <a:rPr lang="en-US" dirty="0">
                <a:ea typeface="ヒラギノ角ゴ Pro W3" charset="0"/>
                <a:cs typeface="ヒラギノ角ゴ Pro W3" charset="0"/>
              </a:rPr>
              <a:t>Informal pipelines include:</a:t>
            </a:r>
          </a:p>
          <a:p>
            <a:pPr lvl="2"/>
            <a:r>
              <a:rPr lang="en-US" sz="2400" dirty="0">
                <a:ea typeface="ヒラギノ角ゴ Pro W3" charset="0"/>
                <a:cs typeface="ヒラギノ角ゴ Pro W3" charset="0"/>
              </a:rPr>
              <a:t>Rising internally within programs</a:t>
            </a:r>
          </a:p>
          <a:p>
            <a:pPr lvl="2"/>
            <a:r>
              <a:rPr lang="en-US" sz="2400" dirty="0">
                <a:ea typeface="ヒラギノ角ゴ Pro W3" charset="0"/>
                <a:cs typeface="ヒラギノ角ゴ Pro W3" charset="0"/>
              </a:rPr>
              <a:t>Associate and Assistant directors may aim to become PDs</a:t>
            </a:r>
          </a:p>
          <a:p>
            <a:pPr lvl="2"/>
            <a:r>
              <a:rPr lang="en-US" sz="2400" dirty="0">
                <a:ea typeface="ヒラギノ角ゴ Pro W3" charset="0"/>
                <a:cs typeface="ヒラギノ角ゴ Pro W3" charset="0"/>
              </a:rPr>
              <a:t>Word of mouth within AGCPDs</a:t>
            </a:r>
          </a:p>
          <a:p>
            <a:r>
              <a:rPr lang="en-US" dirty="0">
                <a:ea typeface="ヒラギノ角ゴ Pro W3" charset="0"/>
                <a:cs typeface="ヒラギノ角ゴ Pro W3" charset="0"/>
              </a:rPr>
              <a:t>Identify novel opportunities for enhancing pipelines</a:t>
            </a:r>
          </a:p>
          <a:p>
            <a:pPr marL="0" indent="0">
              <a:buNone/>
            </a:pPr>
            <a:endParaRPr lang="en-US" sz="2400" dirty="0">
              <a:latin typeface="Arial" charset="0"/>
              <a:ea typeface="ヒラギノ角ゴ Pro W3" charset="0"/>
              <a:cs typeface="ヒラギノ角ゴ Pro W3" charset="0"/>
            </a:endParaRPr>
          </a:p>
          <a:p>
            <a:pPr marL="0" indent="0">
              <a:buNone/>
            </a:pPr>
            <a:endParaRPr lang="en-US" dirty="0">
              <a:latin typeface="Arial" charset="0"/>
              <a:ea typeface="ヒラギノ角ゴ Pro W3" charset="0"/>
              <a:cs typeface="ヒラギノ角ゴ Pro W3" charset="0"/>
            </a:endParaRPr>
          </a:p>
          <a:p>
            <a:pPr marL="0" indent="0">
              <a:buNone/>
            </a:pPr>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76" y="4994275"/>
            <a:ext cx="1905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27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6" y="500062"/>
            <a:ext cx="10515600" cy="1325563"/>
          </a:xfrm>
        </p:spPr>
        <p:txBody>
          <a:bodyPr>
            <a:normAutofit fontScale="90000"/>
          </a:bodyPr>
          <a:lstStyle/>
          <a:p>
            <a:pPr algn="ctr"/>
            <a:r>
              <a:rPr lang="en-US" altLang="en-US" dirty="0" smtClean="0"/>
              <a:t/>
            </a:r>
            <a:br>
              <a:rPr lang="en-US" altLang="en-US" dirty="0" smtClean="0"/>
            </a:br>
            <a:r>
              <a:rPr lang="en-US" altLang="en-US" dirty="0" smtClean="0"/>
              <a:t>Genetic </a:t>
            </a:r>
            <a:r>
              <a:rPr lang="en-US" altLang="en-US" dirty="0"/>
              <a:t>Counseling Training</a:t>
            </a:r>
            <a:br>
              <a:rPr lang="en-US" altLang="en-US" dirty="0"/>
            </a:br>
            <a:r>
              <a:rPr lang="en-US" altLang="en-US" dirty="0"/>
              <a:t/>
            </a:r>
            <a:br>
              <a:rPr lang="en-US" altLang="en-US" dirty="0"/>
            </a:br>
            <a:endParaRPr lang="en-US" dirty="0"/>
          </a:p>
        </p:txBody>
      </p:sp>
      <p:sp>
        <p:nvSpPr>
          <p:cNvPr id="3" name="Content Placeholder 2"/>
          <p:cNvSpPr>
            <a:spLocks noGrp="1"/>
          </p:cNvSpPr>
          <p:nvPr>
            <p:ph idx="1"/>
          </p:nvPr>
        </p:nvSpPr>
        <p:spPr>
          <a:xfrm>
            <a:off x="630936" y="1825625"/>
            <a:ext cx="10722864" cy="4351338"/>
          </a:xfrm>
        </p:spPr>
        <p:txBody>
          <a:bodyPr>
            <a:normAutofit/>
          </a:bodyPr>
          <a:lstStyle/>
          <a:p>
            <a:r>
              <a:rPr lang="en-US" altLang="en-US" dirty="0"/>
              <a:t>Consider ways to improve efficiency in clinical training with the goal of clinics increasing the number of students trained at each site. </a:t>
            </a:r>
          </a:p>
          <a:p>
            <a:pPr lvl="1"/>
            <a:r>
              <a:rPr lang="en-US" altLang="en-US" dirty="0"/>
              <a:t>Different models of supervision</a:t>
            </a:r>
          </a:p>
          <a:p>
            <a:pPr lvl="1"/>
            <a:r>
              <a:rPr lang="en-US" altLang="en-US" dirty="0"/>
              <a:t>Culture of training including self imposed restrictions</a:t>
            </a:r>
          </a:p>
          <a:p>
            <a:pPr lvl="1"/>
            <a:r>
              <a:rPr lang="en-US" altLang="en-US" dirty="0"/>
              <a:t>Ways to incentivize supervisors</a:t>
            </a:r>
          </a:p>
          <a:p>
            <a:pPr lvl="1"/>
            <a:r>
              <a:rPr lang="en-US" altLang="en-US" dirty="0"/>
              <a:t>Collaborate with ACGC to reexamine case requirements</a:t>
            </a:r>
          </a:p>
          <a:p>
            <a:r>
              <a:rPr lang="en-US" altLang="en-US" dirty="0"/>
              <a:t>Consider other models of training to allow for expansion</a:t>
            </a:r>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3704" y="5165472"/>
            <a:ext cx="1905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0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1143000"/>
          </a:xfrm>
        </p:spPr>
        <p:txBody>
          <a:bodyPr/>
          <a:lstStyle/>
          <a:p>
            <a:pPr algn="ctr"/>
            <a:r>
              <a:rPr lang="en-US" sz="3600" dirty="0" smtClean="0"/>
              <a:t>ACGC: Key Question</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smtClean="0"/>
              <a:t>Are accreditation practices hindering or enhancing the growth of the genetic counseling profession?</a:t>
            </a:r>
          </a:p>
          <a:p>
            <a:pPr lvl="1"/>
            <a:r>
              <a:rPr lang="en-US" dirty="0" smtClean="0"/>
              <a:t>Educational models </a:t>
            </a:r>
          </a:p>
          <a:p>
            <a:pPr lvl="1"/>
            <a:r>
              <a:rPr lang="en-US" dirty="0" smtClean="0"/>
              <a:t>Fiscal limitations</a:t>
            </a:r>
          </a:p>
          <a:p>
            <a:pPr lvl="1"/>
            <a:r>
              <a:rPr lang="en-US" dirty="0" smtClean="0"/>
              <a:t>Size of programs</a:t>
            </a:r>
          </a:p>
          <a:p>
            <a:pPr lvl="1"/>
            <a:r>
              <a:rPr lang="en-US" dirty="0" smtClean="0"/>
              <a:t>Establishment of new programs</a:t>
            </a:r>
          </a:p>
          <a:p>
            <a:pPr lvl="1"/>
            <a:r>
              <a:rPr lang="en-US" dirty="0" smtClean="0"/>
              <a:t>Continuation of existing programs</a:t>
            </a:r>
          </a:p>
          <a:p>
            <a:pPr lvl="1"/>
            <a:r>
              <a:rPr lang="en-US" dirty="0" smtClean="0"/>
              <a:t>Resources</a:t>
            </a:r>
            <a:endParaRPr lang="en-US" dirty="0"/>
          </a:p>
        </p:txBody>
      </p:sp>
      <p:pic>
        <p:nvPicPr>
          <p:cNvPr id="10" name="Picture 9"/>
          <p:cNvPicPr>
            <a:picLocks noChangeAspect="1"/>
          </p:cNvPicPr>
          <p:nvPr/>
        </p:nvPicPr>
        <p:blipFill>
          <a:blip r:embed="rId3"/>
          <a:stretch>
            <a:fillRect/>
          </a:stretch>
        </p:blipFill>
        <p:spPr>
          <a:xfrm>
            <a:off x="8857488" y="5160264"/>
            <a:ext cx="2857500" cy="1238250"/>
          </a:xfrm>
          <a:prstGeom prst="rect">
            <a:avLst/>
          </a:prstGeom>
        </p:spPr>
      </p:pic>
    </p:spTree>
    <p:extLst>
      <p:ext uri="{BB962C8B-B14F-4D97-AF65-F5344CB8AC3E}">
        <p14:creationId xmlns:p14="http://schemas.microsoft.com/office/powerpoint/2010/main" val="161249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ACGC: Strategic </a:t>
            </a:r>
            <a:r>
              <a:rPr lang="en-US" sz="3600" dirty="0"/>
              <a:t>Initiatives</a:t>
            </a:r>
          </a:p>
        </p:txBody>
      </p:sp>
      <p:sp>
        <p:nvSpPr>
          <p:cNvPr id="3" name="Content Placeholder 2"/>
          <p:cNvSpPr>
            <a:spLocks noGrp="1"/>
          </p:cNvSpPr>
          <p:nvPr>
            <p:ph idx="1"/>
          </p:nvPr>
        </p:nvSpPr>
        <p:spPr/>
        <p:txBody>
          <a:bodyPr>
            <a:normAutofit/>
          </a:bodyPr>
          <a:lstStyle/>
          <a:p>
            <a:r>
              <a:rPr lang="en-US" dirty="0"/>
              <a:t>Build ACGC policies, procedures, documents and training that are efficient, effective and strategic.</a:t>
            </a:r>
          </a:p>
          <a:p>
            <a:endParaRPr lang="en-US" dirty="0"/>
          </a:p>
          <a:p>
            <a:r>
              <a:rPr lang="en-US" dirty="0">
                <a:solidFill>
                  <a:schemeClr val="bg2">
                    <a:lumMod val="25000"/>
                  </a:schemeClr>
                </a:solidFill>
              </a:rPr>
              <a:t>Develop and implement a systematic process for periodically evaluating accreditation standards, policies and procedures.</a:t>
            </a:r>
          </a:p>
          <a:p>
            <a:endParaRPr lang="en-US" dirty="0">
              <a:solidFill>
                <a:schemeClr val="bg2">
                  <a:lumMod val="25000"/>
                </a:schemeClr>
              </a:solidFill>
            </a:endParaRPr>
          </a:p>
          <a:p>
            <a:r>
              <a:rPr lang="en-US" dirty="0">
                <a:solidFill>
                  <a:schemeClr val="tx2">
                    <a:lumMod val="75000"/>
                  </a:schemeClr>
                </a:solidFill>
              </a:rPr>
              <a:t>Develop, implement, and evaluate an engagement strategy for ACGC’s key internal and external stakeholders.</a:t>
            </a:r>
          </a:p>
        </p:txBody>
      </p:sp>
      <p:pic>
        <p:nvPicPr>
          <p:cNvPr id="5" name="Picture 4"/>
          <p:cNvPicPr>
            <a:picLocks noChangeAspect="1"/>
          </p:cNvPicPr>
          <p:nvPr/>
        </p:nvPicPr>
        <p:blipFill>
          <a:blip r:embed="rId3"/>
          <a:stretch>
            <a:fillRect/>
          </a:stretch>
        </p:blipFill>
        <p:spPr>
          <a:xfrm>
            <a:off x="8811768" y="5306568"/>
            <a:ext cx="2857500" cy="1238250"/>
          </a:xfrm>
          <a:prstGeom prst="rect">
            <a:avLst/>
          </a:prstGeom>
        </p:spPr>
      </p:pic>
    </p:spTree>
    <p:extLst>
      <p:ext uri="{BB962C8B-B14F-4D97-AF65-F5344CB8AC3E}">
        <p14:creationId xmlns:p14="http://schemas.microsoft.com/office/powerpoint/2010/main" val="2268380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685801"/>
            <a:ext cx="8610600" cy="673331"/>
          </a:xfrm>
        </p:spPr>
        <p:txBody>
          <a:bodyPr>
            <a:normAutofit/>
          </a:bodyPr>
          <a:lstStyle/>
          <a:p>
            <a:pPr algn="ctr"/>
            <a:r>
              <a:rPr lang="en-US" sz="3600" b="1" dirty="0" smtClean="0"/>
              <a:t>ABGC: Certification </a:t>
            </a:r>
            <a:r>
              <a:rPr lang="en-US" sz="3600" b="1" dirty="0"/>
              <a:t>Eligibility Taskforce</a:t>
            </a:r>
          </a:p>
        </p:txBody>
      </p:sp>
      <p:sp>
        <p:nvSpPr>
          <p:cNvPr id="5" name="Content Placeholder 4"/>
          <p:cNvSpPr>
            <a:spLocks noGrp="1"/>
          </p:cNvSpPr>
          <p:nvPr>
            <p:ph idx="1"/>
          </p:nvPr>
        </p:nvSpPr>
        <p:spPr>
          <a:xfrm>
            <a:off x="713232" y="1447801"/>
            <a:ext cx="9932997" cy="4525963"/>
          </a:xfrm>
        </p:spPr>
        <p:txBody>
          <a:bodyPr>
            <a:normAutofit/>
          </a:bodyPr>
          <a:lstStyle/>
          <a:p>
            <a:r>
              <a:rPr lang="en-US" sz="2400" dirty="0"/>
              <a:t>Charge:</a:t>
            </a:r>
          </a:p>
          <a:p>
            <a:pPr lvl="1"/>
            <a:r>
              <a:rPr lang="en-US" sz="2000" dirty="0"/>
              <a:t>Propose a set of robust eligibility criteria to evaluate the process of accreditation or an accreditation body</a:t>
            </a:r>
          </a:p>
          <a:p>
            <a:pPr lvl="1"/>
            <a:endParaRPr lang="en-US" sz="2000" dirty="0"/>
          </a:p>
          <a:p>
            <a:r>
              <a:rPr lang="en-US" sz="2400" dirty="0"/>
              <a:t>Rationale: Recommendation of the Institute for Credentialing Excellence (ICE) </a:t>
            </a:r>
          </a:p>
          <a:p>
            <a:pPr marL="0" indent="0">
              <a:buNone/>
            </a:pPr>
            <a:endParaRPr lang="en-US" sz="1200" dirty="0"/>
          </a:p>
          <a:p>
            <a:pPr lvl="1"/>
            <a:r>
              <a:rPr lang="en-US" sz="2000" dirty="0"/>
              <a:t>ABGC must document the process and rationale used in setting or reviewing eligibility criteria for certification to ensure an appropriate level of rigor/quality is employed in the accreditation of genetic counseling training programs</a:t>
            </a:r>
          </a:p>
          <a:p>
            <a:pPr lvl="1"/>
            <a:endParaRPr lang="en-US" sz="2000" dirty="0"/>
          </a:p>
        </p:txBody>
      </p:sp>
      <p:pic>
        <p:nvPicPr>
          <p:cNvPr id="7" name="Picture 2" descr="American Board of Genetic Counseling,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5111497"/>
            <a:ext cx="1315060" cy="138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7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1"/>
            <a:ext cx="8382000" cy="673331"/>
          </a:xfrm>
        </p:spPr>
        <p:txBody>
          <a:bodyPr/>
          <a:lstStyle/>
          <a:p>
            <a:pPr algn="ctr"/>
            <a:r>
              <a:rPr lang="en-US" sz="3600" dirty="0" smtClean="0"/>
              <a:t>ABGC: Practice </a:t>
            </a:r>
            <a:r>
              <a:rPr lang="en-US" sz="3600" dirty="0"/>
              <a:t>Analysis</a:t>
            </a:r>
          </a:p>
        </p:txBody>
      </p:sp>
      <p:sp>
        <p:nvSpPr>
          <p:cNvPr id="3" name="Content Placeholder 2"/>
          <p:cNvSpPr>
            <a:spLocks noGrp="1"/>
          </p:cNvSpPr>
          <p:nvPr>
            <p:ph idx="1"/>
          </p:nvPr>
        </p:nvSpPr>
        <p:spPr>
          <a:xfrm>
            <a:off x="868680" y="1414273"/>
            <a:ext cx="9570720" cy="4525963"/>
          </a:xfrm>
        </p:spPr>
        <p:txBody>
          <a:bodyPr>
            <a:noAutofit/>
          </a:bodyPr>
          <a:lstStyle/>
          <a:p>
            <a:pPr>
              <a:spcAft>
                <a:spcPts val="600"/>
              </a:spcAft>
            </a:pPr>
            <a:r>
              <a:rPr lang="en-US" sz="2400" dirty="0"/>
              <a:t>Practice Analysis used to define: </a:t>
            </a:r>
          </a:p>
          <a:p>
            <a:pPr lvl="1">
              <a:spcAft>
                <a:spcPts val="600"/>
              </a:spcAft>
            </a:pPr>
            <a:r>
              <a:rPr lang="en-US" sz="2000" dirty="0"/>
              <a:t>Performance domains and tasks performed by a profession </a:t>
            </a:r>
          </a:p>
          <a:p>
            <a:pPr lvl="1">
              <a:spcAft>
                <a:spcPts val="600"/>
              </a:spcAft>
            </a:pPr>
            <a:r>
              <a:rPr lang="en-US" sz="2000" dirty="0"/>
              <a:t>Necessary knowledge and skills associated with these </a:t>
            </a:r>
            <a:r>
              <a:rPr lang="en-US" sz="2000" dirty="0" smtClean="0"/>
              <a:t>tasks </a:t>
            </a:r>
            <a:endParaRPr lang="en-US" sz="2000" dirty="0"/>
          </a:p>
          <a:p>
            <a:pPr>
              <a:spcAft>
                <a:spcPts val="600"/>
              </a:spcAft>
            </a:pPr>
            <a:r>
              <a:rPr lang="en-US" sz="2000" dirty="0"/>
              <a:t>This information can be used to develop a relevant and valid certification exam supported by evidence-based data.  </a:t>
            </a:r>
          </a:p>
          <a:p>
            <a:r>
              <a:rPr lang="en-US" sz="2000" dirty="0"/>
              <a:t>Each CGC will be asked to judge the importance of job-related tasks describing </a:t>
            </a:r>
            <a:r>
              <a:rPr lang="en-US" sz="2000" u="sng" dirty="0"/>
              <a:t>what practicing genetic counselors do</a:t>
            </a:r>
            <a:r>
              <a:rPr lang="en-US" sz="2000" dirty="0"/>
              <a:t>. </a:t>
            </a:r>
          </a:p>
          <a:p>
            <a:r>
              <a:rPr lang="en-US" sz="2000" dirty="0"/>
              <a:t>Rate these tasks based on expectations in your </a:t>
            </a:r>
            <a:r>
              <a:rPr lang="en-US" sz="2000" b="1" dirty="0"/>
              <a:t>current position</a:t>
            </a:r>
            <a:r>
              <a:rPr lang="en-US" sz="2000" dirty="0"/>
              <a:t>.</a:t>
            </a:r>
          </a:p>
          <a:p>
            <a:endParaRPr lang="en-US" dirty="0"/>
          </a:p>
          <a:p>
            <a:pPr>
              <a:spcAft>
                <a:spcPts val="600"/>
              </a:spcAft>
            </a:pPr>
            <a:endParaRPr lang="en-US" sz="2600" dirty="0"/>
          </a:p>
        </p:txBody>
      </p:sp>
      <p:pic>
        <p:nvPicPr>
          <p:cNvPr id="4" name="Picture 2" descr="American Board of Genetic Counseling,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5038820"/>
            <a:ext cx="1315060" cy="138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7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58517"/>
            <a:ext cx="10515600" cy="1325563"/>
          </a:xfrm>
        </p:spPr>
        <p:txBody>
          <a:bodyPr/>
          <a:lstStyle/>
          <a:p>
            <a:pPr algn="ctr"/>
            <a:r>
              <a:rPr lang="en-US" sz="6600" dirty="0" smtClean="0"/>
              <a:t>Questions?</a:t>
            </a:r>
            <a:r>
              <a:rPr lang="en-US" dirty="0" smtClean="0"/>
              <a:t> </a:t>
            </a:r>
            <a:endParaRPr lang="en-US" dirty="0"/>
          </a:p>
        </p:txBody>
      </p:sp>
    </p:spTree>
    <p:extLst>
      <p:ext uri="{BB962C8B-B14F-4D97-AF65-F5344CB8AC3E}">
        <p14:creationId xmlns:p14="http://schemas.microsoft.com/office/powerpoint/2010/main" val="142646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1325563"/>
          </a:xfrm>
        </p:spPr>
        <p:txBody>
          <a:bodyPr/>
          <a:lstStyle/>
          <a:p>
            <a:pPr algn="ctr"/>
            <a:r>
              <a:rPr lang="en-US" dirty="0" smtClean="0"/>
              <a:t>Current status of programs in the </a:t>
            </a:r>
            <a:br>
              <a:rPr lang="en-US" dirty="0" smtClean="0"/>
            </a:br>
            <a:r>
              <a:rPr lang="en-US" dirty="0" smtClean="0"/>
              <a:t>United States</a:t>
            </a:r>
            <a:endParaRPr lang="en-US" dirty="0"/>
          </a:p>
        </p:txBody>
      </p:sp>
      <p:sp>
        <p:nvSpPr>
          <p:cNvPr id="3" name="Content Placeholder 2"/>
          <p:cNvSpPr>
            <a:spLocks noGrp="1"/>
          </p:cNvSpPr>
          <p:nvPr>
            <p:ph idx="1"/>
          </p:nvPr>
        </p:nvSpPr>
        <p:spPr>
          <a:xfrm>
            <a:off x="838200" y="1709928"/>
            <a:ext cx="10515600" cy="4718304"/>
          </a:xfrm>
        </p:spPr>
        <p:txBody>
          <a:bodyPr>
            <a:normAutofit lnSpcReduction="10000"/>
          </a:bodyPr>
          <a:lstStyle/>
          <a:p>
            <a:r>
              <a:rPr lang="en-US" dirty="0" smtClean="0"/>
              <a:t>33 Programs </a:t>
            </a:r>
          </a:p>
          <a:p>
            <a:pPr lvl="1"/>
            <a:r>
              <a:rPr lang="en-US" dirty="0" smtClean="0"/>
              <a:t>2 new programs under review</a:t>
            </a:r>
          </a:p>
          <a:p>
            <a:pPr lvl="1"/>
            <a:r>
              <a:rPr lang="en-US" dirty="0" smtClean="0"/>
              <a:t>2 programs known to be working on application</a:t>
            </a:r>
          </a:p>
          <a:p>
            <a:pPr lvl="1"/>
            <a:r>
              <a:rPr lang="en-US" dirty="0" smtClean="0"/>
              <a:t>Others?</a:t>
            </a:r>
            <a:endParaRPr lang="en-US" dirty="0"/>
          </a:p>
          <a:p>
            <a:pPr lvl="1"/>
            <a:r>
              <a:rPr lang="en-US" dirty="0" smtClean="0"/>
              <a:t>Number of graduates per year</a:t>
            </a:r>
          </a:p>
          <a:p>
            <a:pPr lvl="1"/>
            <a:endParaRPr lang="en-US" dirty="0"/>
          </a:p>
          <a:p>
            <a:pPr lvl="1"/>
            <a:endParaRPr lang="en-US" dirty="0" smtClean="0"/>
          </a:p>
          <a:p>
            <a:pPr lvl="1"/>
            <a:endParaRPr lang="en-US" dirty="0" smtClean="0"/>
          </a:p>
          <a:p>
            <a:pPr lvl="1"/>
            <a:r>
              <a:rPr lang="en-US" dirty="0" smtClean="0"/>
              <a:t>Number of students matriculating in 2016 (including Canadian schools): 317</a:t>
            </a:r>
          </a:p>
          <a:p>
            <a:r>
              <a:rPr lang="en-US" dirty="0" smtClean="0"/>
              <a:t>What do students do after completion of their degree</a:t>
            </a:r>
          </a:p>
          <a:p>
            <a:pPr lvl="1"/>
            <a:r>
              <a:rPr lang="en-US" dirty="0" smtClean="0"/>
              <a:t>No additional clinical training, residency etc. is required after completion</a:t>
            </a:r>
          </a:p>
          <a:p>
            <a:pPr lvl="1"/>
            <a:r>
              <a:rPr lang="en-US" dirty="0" smtClean="0"/>
              <a:t>Go directly into the job market</a:t>
            </a:r>
          </a:p>
          <a:p>
            <a:pPr marL="457200"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976266621"/>
              </p:ext>
            </p:extLst>
          </p:nvPr>
        </p:nvGraphicFramePr>
        <p:xfrm>
          <a:off x="1913128" y="3698240"/>
          <a:ext cx="6966858" cy="74168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tblGrid>
              <a:tr h="370840">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2015</a:t>
                      </a:r>
                      <a:endParaRPr lang="en-US" dirty="0"/>
                    </a:p>
                  </a:txBody>
                  <a:tcPr/>
                </a:tc>
              </a:tr>
              <a:tr h="370840">
                <a:tc>
                  <a:txBody>
                    <a:bodyPr/>
                    <a:lstStyle/>
                    <a:p>
                      <a:pPr algn="ctr"/>
                      <a:r>
                        <a:rPr lang="en-US" dirty="0" smtClean="0"/>
                        <a:t>212</a:t>
                      </a:r>
                      <a:endParaRPr lang="en-US" dirty="0"/>
                    </a:p>
                  </a:txBody>
                  <a:tcPr/>
                </a:tc>
                <a:tc>
                  <a:txBody>
                    <a:bodyPr/>
                    <a:lstStyle/>
                    <a:p>
                      <a:pPr algn="ctr"/>
                      <a:r>
                        <a:rPr lang="en-US" dirty="0" smtClean="0"/>
                        <a:t>232</a:t>
                      </a:r>
                      <a:endParaRPr lang="en-US" dirty="0"/>
                    </a:p>
                  </a:txBody>
                  <a:tcPr/>
                </a:tc>
                <a:tc>
                  <a:txBody>
                    <a:bodyPr/>
                    <a:lstStyle/>
                    <a:p>
                      <a:pPr algn="ctr"/>
                      <a:r>
                        <a:rPr lang="en-US" dirty="0" smtClean="0"/>
                        <a:t>223</a:t>
                      </a:r>
                      <a:endParaRPr lang="en-US" dirty="0"/>
                    </a:p>
                  </a:txBody>
                  <a:tcPr/>
                </a:tc>
                <a:tc>
                  <a:txBody>
                    <a:bodyPr/>
                    <a:lstStyle/>
                    <a:p>
                      <a:pPr algn="ctr"/>
                      <a:r>
                        <a:rPr lang="en-US" dirty="0" smtClean="0"/>
                        <a:t>214</a:t>
                      </a:r>
                      <a:endParaRPr lang="en-US" dirty="0"/>
                    </a:p>
                  </a:txBody>
                  <a:tcPr/>
                </a:tc>
                <a:tc>
                  <a:txBody>
                    <a:bodyPr/>
                    <a:lstStyle/>
                    <a:p>
                      <a:pPr algn="ctr"/>
                      <a:r>
                        <a:rPr lang="en-US" dirty="0" smtClean="0"/>
                        <a:t>247</a:t>
                      </a:r>
                      <a:endParaRPr lang="en-US" dirty="0"/>
                    </a:p>
                  </a:txBody>
                  <a:tcPr/>
                </a:tc>
                <a:tc>
                  <a:txBody>
                    <a:bodyPr/>
                    <a:lstStyle/>
                    <a:p>
                      <a:pPr algn="ctr"/>
                      <a:r>
                        <a:rPr lang="en-US" dirty="0" smtClean="0"/>
                        <a:t>276</a:t>
                      </a:r>
                      <a:endParaRPr lang="en-US" dirty="0"/>
                    </a:p>
                  </a:txBody>
                  <a:tcPr/>
                </a:tc>
              </a:tr>
            </a:tbl>
          </a:graphicData>
        </a:graphic>
      </p:graphicFrame>
    </p:spTree>
    <p:extLst>
      <p:ext uri="{BB962C8B-B14F-4D97-AF65-F5344CB8AC3E}">
        <p14:creationId xmlns:p14="http://schemas.microsoft.com/office/powerpoint/2010/main" val="233775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pPr algn="ctr"/>
            <a:r>
              <a:rPr lang="en-US" dirty="0" smtClean="0"/>
              <a:t>Genetic Counselor Workforce </a:t>
            </a:r>
            <a:endParaRPr lang="en-US" dirty="0"/>
          </a:p>
        </p:txBody>
      </p:sp>
      <p:sp>
        <p:nvSpPr>
          <p:cNvPr id="9" name="Text Placeholder 8"/>
          <p:cNvSpPr>
            <a:spLocks noGrp="1"/>
          </p:cNvSpPr>
          <p:nvPr>
            <p:ph type="body" idx="1"/>
          </p:nvPr>
        </p:nvSpPr>
        <p:spPr>
          <a:xfrm>
            <a:off x="1981200" y="1295400"/>
            <a:ext cx="8153400" cy="639762"/>
          </a:xfrm>
        </p:spPr>
        <p:txBody>
          <a:bodyPr/>
          <a:lstStyle/>
          <a:p>
            <a:pPr algn="ctr"/>
            <a:r>
              <a:rPr lang="en-US" dirty="0" smtClean="0"/>
              <a:t>Is there a shortage?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39537"/>
            <a:ext cx="3657600" cy="381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Susan.E.Hahn\AppData\Local\Microsoft\Windows\Temporary Internet Files\Content.Outlook\ZNOFF9FH\IMG_05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096" y="2133600"/>
            <a:ext cx="4038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0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580388" y="393192"/>
            <a:ext cx="8382000" cy="673100"/>
          </a:xfrm>
        </p:spPr>
        <p:txBody>
          <a:bodyPr>
            <a:noAutofit/>
          </a:bodyPr>
          <a:lstStyle/>
          <a:p>
            <a:pPr algn="ctr"/>
            <a:r>
              <a:rPr lang="en-US" dirty="0" smtClean="0">
                <a:ea typeface="ＭＳ Ｐゴシック" pitchFamily="34" charset="-128"/>
              </a:rPr>
              <a:t>Workforce Working Group</a:t>
            </a:r>
          </a:p>
        </p:txBody>
      </p:sp>
      <p:sp>
        <p:nvSpPr>
          <p:cNvPr id="84994" name="Content Placeholder 2"/>
          <p:cNvSpPr>
            <a:spLocks noGrp="1"/>
          </p:cNvSpPr>
          <p:nvPr>
            <p:ph idx="1"/>
          </p:nvPr>
        </p:nvSpPr>
        <p:spPr>
          <a:xfrm>
            <a:off x="1179576" y="1295400"/>
            <a:ext cx="9183624" cy="4724400"/>
          </a:xfrm>
        </p:spPr>
        <p:txBody>
          <a:bodyPr/>
          <a:lstStyle/>
          <a:p>
            <a:r>
              <a:rPr lang="en-US" altLang="en-US" sz="2400" dirty="0">
                <a:ea typeface="ＭＳ Ｐゴシック" panose="020B0600070205080204" pitchFamily="34" charset="-128"/>
              </a:rPr>
              <a:t>Established in 2013 as a </a:t>
            </a:r>
            <a:r>
              <a:rPr lang="en-US" altLang="en-US" sz="2400" dirty="0" smtClean="0">
                <a:ea typeface="ＭＳ Ｐゴシック" panose="020B0600070205080204" pitchFamily="34" charset="-128"/>
              </a:rPr>
              <a:t>group </a:t>
            </a:r>
            <a:r>
              <a:rPr lang="en-US" altLang="en-US" sz="2400" dirty="0">
                <a:ea typeface="ＭＳ Ｐゴシック" panose="020B0600070205080204" pitchFamily="34" charset="-128"/>
              </a:rPr>
              <a:t>of GCs </a:t>
            </a:r>
            <a:r>
              <a:rPr lang="en-US" sz="2400" dirty="0">
                <a:ea typeface="ＭＳ Ｐゴシック" panose="020B0600070205080204" pitchFamily="34" charset="-128"/>
              </a:rPr>
              <a:t>from the four genetic counseling organizations</a:t>
            </a:r>
            <a:r>
              <a:rPr lang="en-US" altLang="en-US" sz="2400" dirty="0">
                <a:ea typeface="ＭＳ Ｐゴシック" panose="020B0600070205080204" pitchFamily="34" charset="-128"/>
              </a:rPr>
              <a:t> interested in these issues</a:t>
            </a:r>
          </a:p>
          <a:p>
            <a:endParaRPr lang="en-US" altLang="en-US" sz="1800" dirty="0">
              <a:ea typeface="ＭＳ Ｐゴシック" panose="020B0600070205080204" pitchFamily="34" charset="-128"/>
            </a:endParaRPr>
          </a:p>
          <a:p>
            <a:r>
              <a:rPr lang="en-US" altLang="en-US" sz="2400" dirty="0">
                <a:ea typeface="ＭＳ Ｐゴシック" panose="020B0600070205080204" pitchFamily="34" charset="-128"/>
              </a:rPr>
              <a:t> Working group tracking action on workforce initiatives within ABGC, ACGC, AGCPD, NSGC</a:t>
            </a:r>
          </a:p>
          <a:p>
            <a:pPr lvl="1"/>
            <a:r>
              <a:rPr lang="en-US" altLang="en-US" sz="2000" dirty="0">
                <a:ea typeface="ＭＳ Ｐゴシック" panose="020B0600070205080204" pitchFamily="34" charset="-128"/>
              </a:rPr>
              <a:t>Ensuring collaboration and avoiding duplication of effort</a:t>
            </a:r>
          </a:p>
          <a:p>
            <a:endParaRPr lang="en-US" altLang="en-US" sz="1800" dirty="0">
              <a:ea typeface="ＭＳ Ｐゴシック" panose="020B0600070205080204" pitchFamily="34" charset="-128"/>
            </a:endParaRPr>
          </a:p>
          <a:p>
            <a:r>
              <a:rPr lang="en-US" sz="2400" dirty="0">
                <a:ea typeface="ＭＳ Ｐゴシック" pitchFamily="34" charset="-128"/>
              </a:rPr>
              <a:t>Focused on collaborative efforts to grow and maximize the capacity of the genetic counselor workforce:</a:t>
            </a:r>
          </a:p>
          <a:p>
            <a:pPr lvl="1"/>
            <a:r>
              <a:rPr lang="en-US" sz="2000" dirty="0">
                <a:ea typeface="ＭＳ Ｐゴシック" pitchFamily="34" charset="-128"/>
              </a:rPr>
              <a:t>Growth</a:t>
            </a:r>
          </a:p>
          <a:p>
            <a:pPr lvl="1"/>
            <a:r>
              <a:rPr lang="en-US" sz="2000" dirty="0">
                <a:ea typeface="ＭＳ Ｐゴシック" pitchFamily="34" charset="-128"/>
              </a:rPr>
              <a:t>Efficient, effective service delivery</a:t>
            </a:r>
          </a:p>
          <a:p>
            <a:pPr lvl="1"/>
            <a:r>
              <a:rPr lang="en-US" sz="2000" dirty="0">
                <a:ea typeface="ＭＳ Ｐゴシック" pitchFamily="34" charset="-128"/>
              </a:rPr>
              <a:t>Diversity</a:t>
            </a:r>
          </a:p>
          <a:p>
            <a:endParaRPr lang="en-US" sz="2400" dirty="0">
              <a:ea typeface="ＭＳ Ｐゴシック" pitchFamily="34" charset="-128"/>
            </a:endParaRPr>
          </a:p>
          <a:p>
            <a:pPr marL="344487" lvl="1" indent="0">
              <a:buNone/>
            </a:pPr>
            <a:endParaRPr lang="en-US" dirty="0" smtClean="0">
              <a:ea typeface="ＭＳ Ｐゴシック" pitchFamily="34" charset="-128"/>
            </a:endParaRPr>
          </a:p>
        </p:txBody>
      </p:sp>
    </p:spTree>
    <p:extLst>
      <p:ext uri="{BB962C8B-B14F-4D97-AF65-F5344CB8AC3E}">
        <p14:creationId xmlns:p14="http://schemas.microsoft.com/office/powerpoint/2010/main" val="127234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880872" y="603504"/>
            <a:ext cx="8382000" cy="673100"/>
          </a:xfrm>
        </p:spPr>
        <p:txBody>
          <a:bodyPr>
            <a:noAutofit/>
          </a:bodyPr>
          <a:lstStyle/>
          <a:p>
            <a:pPr algn="ctr"/>
            <a:r>
              <a:rPr lang="en-US" dirty="0" smtClean="0">
                <a:ea typeface="ＭＳ Ｐゴシック" pitchFamily="34" charset="-128"/>
              </a:rPr>
              <a:t>Workforce Working Group</a:t>
            </a:r>
          </a:p>
        </p:txBody>
      </p:sp>
      <p:sp>
        <p:nvSpPr>
          <p:cNvPr id="84994" name="Content Placeholder 2"/>
          <p:cNvSpPr>
            <a:spLocks noGrp="1"/>
          </p:cNvSpPr>
          <p:nvPr>
            <p:ph idx="1"/>
          </p:nvPr>
        </p:nvSpPr>
        <p:spPr>
          <a:xfrm>
            <a:off x="1057656" y="1688592"/>
            <a:ext cx="9229344" cy="4724400"/>
          </a:xfrm>
        </p:spPr>
        <p:txBody>
          <a:bodyPr/>
          <a:lstStyle/>
          <a:p>
            <a:pPr marL="0" indent="0">
              <a:buNone/>
            </a:pPr>
            <a:endParaRPr lang="en-US" altLang="en-US" sz="2400" dirty="0">
              <a:ea typeface="ＭＳ Ｐゴシック" panose="020B0600070205080204" pitchFamily="34" charset="-128"/>
            </a:endParaRPr>
          </a:p>
          <a:p>
            <a:r>
              <a:rPr lang="en-US" altLang="en-US" sz="2400" dirty="0" smtClean="0">
                <a:ea typeface="ＭＳ Ｐゴシック" panose="020B0600070205080204" pitchFamily="34" charset="-128"/>
              </a:rPr>
              <a:t>Identified </a:t>
            </a:r>
            <a:r>
              <a:rPr lang="en-US" altLang="en-US" sz="2400" dirty="0">
                <a:ea typeface="ＭＳ Ｐゴシック" panose="020B0600070205080204" pitchFamily="34" charset="-128"/>
              </a:rPr>
              <a:t>need for workforce analysis to assess demand for GC services into the future </a:t>
            </a:r>
          </a:p>
          <a:p>
            <a:pPr lvl="1"/>
            <a:r>
              <a:rPr lang="en-US" sz="2000" dirty="0"/>
              <a:t>Clinical – What is patient demand, now and in the future? </a:t>
            </a:r>
          </a:p>
          <a:p>
            <a:pPr lvl="1"/>
            <a:r>
              <a:rPr lang="en-US" sz="2000" dirty="0"/>
              <a:t>Industry – How is science and technology evolving + patient demand?</a:t>
            </a:r>
          </a:p>
          <a:p>
            <a:pPr lvl="1"/>
            <a:r>
              <a:rPr lang="en-US" altLang="en-US" sz="2000" dirty="0">
                <a:ea typeface="ＭＳ Ｐゴシック" panose="020B0600070205080204" pitchFamily="34" charset="-128"/>
              </a:rPr>
              <a:t>How do we train enough GCs to meet the demand?</a:t>
            </a:r>
          </a:p>
          <a:p>
            <a:pPr lvl="1"/>
            <a:r>
              <a:rPr lang="en-US" altLang="en-US" sz="2000" dirty="0">
                <a:ea typeface="ＭＳ Ｐゴシック" panose="020B0600070205080204" pitchFamily="34" charset="-128"/>
              </a:rPr>
              <a:t>What else can we do to meet the demand?</a:t>
            </a:r>
          </a:p>
          <a:p>
            <a:pPr marL="344487" lvl="1" indent="0">
              <a:buNone/>
            </a:pPr>
            <a:endParaRPr lang="en-US" dirty="0" smtClean="0">
              <a:ea typeface="ＭＳ Ｐゴシック" pitchFamily="34" charset="-128"/>
            </a:endParaRPr>
          </a:p>
        </p:txBody>
      </p:sp>
    </p:spTree>
    <p:extLst>
      <p:ext uri="{BB962C8B-B14F-4D97-AF65-F5344CB8AC3E}">
        <p14:creationId xmlns:p14="http://schemas.microsoft.com/office/powerpoint/2010/main" val="1434586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73608" y="298704"/>
            <a:ext cx="8382000" cy="673100"/>
          </a:xfrm>
        </p:spPr>
        <p:txBody>
          <a:bodyPr>
            <a:noAutofit/>
          </a:bodyPr>
          <a:lstStyle/>
          <a:p>
            <a:pPr algn="ctr"/>
            <a:r>
              <a:rPr lang="en-US" dirty="0" smtClean="0">
                <a:ea typeface="ＭＳ Ｐゴシック" pitchFamily="34" charset="-128"/>
              </a:rPr>
              <a:t>Workforce Analysis</a:t>
            </a:r>
          </a:p>
        </p:txBody>
      </p:sp>
      <p:sp>
        <p:nvSpPr>
          <p:cNvPr id="3" name="Content Placeholder 2"/>
          <p:cNvSpPr>
            <a:spLocks noGrp="1"/>
          </p:cNvSpPr>
          <p:nvPr>
            <p:ph idx="1"/>
          </p:nvPr>
        </p:nvSpPr>
        <p:spPr>
          <a:xfrm>
            <a:off x="502920" y="1216523"/>
            <a:ext cx="9479280" cy="4953000"/>
          </a:xfrm>
        </p:spPr>
        <p:txBody>
          <a:bodyPr/>
          <a:lstStyle/>
          <a:p>
            <a:pPr>
              <a:defRPr/>
            </a:pPr>
            <a:r>
              <a:rPr lang="en-US" sz="2400" dirty="0"/>
              <a:t>Working with external research firm </a:t>
            </a:r>
          </a:p>
          <a:p>
            <a:pPr lvl="1">
              <a:defRPr/>
            </a:pPr>
            <a:r>
              <a:rPr lang="en-US" sz="2200" dirty="0"/>
              <a:t>They guide the process</a:t>
            </a:r>
          </a:p>
          <a:p>
            <a:pPr lvl="1">
              <a:defRPr/>
            </a:pPr>
            <a:r>
              <a:rPr lang="en-US" sz="2200" dirty="0"/>
              <a:t>We provide context, data, direction, expertise</a:t>
            </a:r>
          </a:p>
          <a:p>
            <a:pPr lvl="1">
              <a:defRPr/>
            </a:pPr>
            <a:r>
              <a:rPr lang="en-US" sz="2200" dirty="0"/>
              <a:t>Short, efficient timeline to generate results</a:t>
            </a:r>
          </a:p>
          <a:p>
            <a:pPr lvl="1">
              <a:defRPr/>
            </a:pPr>
            <a:endParaRPr lang="en-US" sz="1200" dirty="0"/>
          </a:p>
          <a:p>
            <a:pPr>
              <a:defRPr/>
            </a:pPr>
            <a:r>
              <a:rPr lang="en-US" sz="2400" dirty="0"/>
              <a:t>Workforce analysis an exciting collaboration between genetic counseling organizations:</a:t>
            </a:r>
          </a:p>
          <a:p>
            <a:pPr lvl="1">
              <a:defRPr/>
            </a:pPr>
            <a:r>
              <a:rPr lang="en-US" sz="2200" dirty="0"/>
              <a:t>In-kind support from ACGC and AGCPD</a:t>
            </a:r>
          </a:p>
          <a:p>
            <a:pPr lvl="1">
              <a:defRPr/>
            </a:pPr>
            <a:r>
              <a:rPr lang="en-US" sz="2200" dirty="0"/>
              <a:t>Funding from ABGC, NSGC, ASHG</a:t>
            </a:r>
          </a:p>
          <a:p>
            <a:pPr lvl="1">
              <a:defRPr/>
            </a:pPr>
            <a:endParaRPr lang="en-US" sz="1200" dirty="0"/>
          </a:p>
          <a:p>
            <a:pPr marL="460375" indent="-457200">
              <a:defRPr/>
            </a:pPr>
            <a:r>
              <a:rPr lang="en-US" sz="2400" dirty="0"/>
              <a:t>Report expected in June 2016</a:t>
            </a:r>
          </a:p>
          <a:p>
            <a:pPr lvl="1">
              <a:defRPr/>
            </a:pPr>
            <a:r>
              <a:rPr lang="en-US" sz="2200" dirty="0"/>
              <a:t>Will drive strategies within GC organizations </a:t>
            </a:r>
          </a:p>
          <a:p>
            <a:pPr lvl="1">
              <a:defRPr/>
            </a:pPr>
            <a:r>
              <a:rPr lang="en-US" sz="2200" dirty="0"/>
              <a:t>Data to support “asks” of other stakeholders</a:t>
            </a:r>
          </a:p>
          <a:p>
            <a:pPr marL="460375" indent="-457200">
              <a:defRPr/>
            </a:pPr>
            <a:endParaRPr lang="en-US" sz="2400" dirty="0"/>
          </a:p>
          <a:p>
            <a:pPr lvl="1">
              <a:defRPr/>
            </a:pPr>
            <a:endParaRPr lang="en-US" dirty="0" smtClean="0"/>
          </a:p>
          <a:p>
            <a:pPr marL="0" indent="0">
              <a:buNone/>
              <a:defRPr/>
            </a:pPr>
            <a:endParaRPr lang="en-US" sz="3600" dirty="0"/>
          </a:p>
          <a:p>
            <a:pPr>
              <a:defRPr/>
            </a:pPr>
            <a:endParaRPr lang="en-US" dirty="0">
              <a:ea typeface="+mn-ea"/>
              <a:cs typeface="+mn-cs"/>
            </a:endParaRPr>
          </a:p>
        </p:txBody>
      </p:sp>
      <p:pic>
        <p:nvPicPr>
          <p:cNvPr id="4" name="Picture 3"/>
          <p:cNvPicPr>
            <a:picLocks noChangeAspect="1"/>
          </p:cNvPicPr>
          <p:nvPr/>
        </p:nvPicPr>
        <p:blipFill>
          <a:blip r:embed="rId3"/>
          <a:stretch>
            <a:fillRect/>
          </a:stretch>
        </p:blipFill>
        <p:spPr>
          <a:xfrm>
            <a:off x="9055608" y="4931273"/>
            <a:ext cx="2857500" cy="1238250"/>
          </a:xfrm>
          <a:prstGeom prst="rect">
            <a:avLst/>
          </a:prstGeom>
        </p:spPr>
      </p:pic>
      <p:pic>
        <p:nvPicPr>
          <p:cNvPr id="5" name="Picture 2" descr="American Board of Genetic Counseling,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371" y="2535740"/>
            <a:ext cx="1741714" cy="1839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621" y="3858758"/>
            <a:ext cx="1990725" cy="13716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6301" y="635254"/>
            <a:ext cx="2462784" cy="109728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9401" y="1440803"/>
            <a:ext cx="2166207" cy="1088730"/>
          </a:xfrm>
          <a:prstGeom prst="rect">
            <a:avLst/>
          </a:prstGeom>
        </p:spPr>
      </p:pic>
    </p:spTree>
    <p:extLst>
      <p:ext uri="{BB962C8B-B14F-4D97-AF65-F5344CB8AC3E}">
        <p14:creationId xmlns:p14="http://schemas.microsoft.com/office/powerpoint/2010/main" val="383027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ACGPD Retreat: Summer 2014</a:t>
            </a:r>
            <a:endParaRPr lang="en-US" dirty="0"/>
          </a:p>
        </p:txBody>
      </p:sp>
      <p:sp>
        <p:nvSpPr>
          <p:cNvPr id="3" name="Content Placeholder 2"/>
          <p:cNvSpPr>
            <a:spLocks noGrp="1"/>
          </p:cNvSpPr>
          <p:nvPr>
            <p:ph idx="1"/>
          </p:nvPr>
        </p:nvSpPr>
        <p:spPr/>
        <p:txBody>
          <a:bodyPr/>
          <a:lstStyle/>
          <a:p>
            <a:r>
              <a:rPr lang="en-US" sz="3200" dirty="0"/>
              <a:t>Focused on workforce issues</a:t>
            </a:r>
          </a:p>
          <a:p>
            <a:pPr lvl="1"/>
            <a:r>
              <a:rPr lang="en-US" sz="2800" dirty="0"/>
              <a:t>Reviewed existing data on barriers to expansion (Pan et. al. </a:t>
            </a:r>
            <a:r>
              <a:rPr lang="en-US" sz="2800" dirty="0" smtClean="0"/>
              <a:t>2015)</a:t>
            </a:r>
            <a:endParaRPr lang="en-US" sz="2800" dirty="0"/>
          </a:p>
          <a:p>
            <a:pPr lvl="1"/>
            <a:r>
              <a:rPr lang="en-US" sz="2800" dirty="0"/>
              <a:t>Strategic planning to validate data previous collected</a:t>
            </a:r>
          </a:p>
          <a:p>
            <a:pPr lvl="2"/>
            <a:r>
              <a:rPr lang="en-US" sz="2400" dirty="0"/>
              <a:t>Determined barriers that are under control of AGCPD</a:t>
            </a:r>
          </a:p>
          <a:p>
            <a:pPr lvl="2"/>
            <a:r>
              <a:rPr lang="en-US" sz="2400" dirty="0"/>
              <a:t>Prioritized barriers</a:t>
            </a:r>
          </a:p>
          <a:p>
            <a:pPr lvl="2"/>
            <a:r>
              <a:rPr lang="en-US" sz="2400" dirty="0"/>
              <a:t>Work Groups formed around barriers with goal to develop solutions</a:t>
            </a:r>
          </a:p>
          <a:p>
            <a:pPr lvl="2"/>
            <a:endParaRPr lang="en-US" dirty="0" smtClean="0"/>
          </a:p>
          <a:p>
            <a:pPr lvl="2"/>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5416" y="5078794"/>
            <a:ext cx="1905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2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11431"/>
            <a:ext cx="7886700" cy="1311274"/>
          </a:xfrm>
        </p:spPr>
        <p:txBody>
          <a:bodyPr/>
          <a:lstStyle/>
          <a:p>
            <a:pPr algn="ctr"/>
            <a:r>
              <a:rPr lang="en-US" dirty="0" smtClean="0"/>
              <a:t>Supporting Program Development</a:t>
            </a:r>
            <a:br>
              <a:rPr lang="en-US" dirty="0" smtClean="0"/>
            </a:br>
            <a:endParaRPr lang="en-US" dirty="0"/>
          </a:p>
        </p:txBody>
      </p:sp>
      <p:sp>
        <p:nvSpPr>
          <p:cNvPr id="3" name="Content Placeholder 2"/>
          <p:cNvSpPr>
            <a:spLocks noGrp="1"/>
          </p:cNvSpPr>
          <p:nvPr>
            <p:ph idx="1"/>
          </p:nvPr>
        </p:nvSpPr>
        <p:spPr>
          <a:xfrm>
            <a:off x="612648" y="1600201"/>
            <a:ext cx="9426702" cy="4862511"/>
          </a:xfrm>
        </p:spPr>
        <p:txBody>
          <a:bodyPr>
            <a:normAutofit/>
          </a:bodyPr>
          <a:lstStyle/>
          <a:p>
            <a:r>
              <a:rPr lang="en-US" sz="2600" dirty="0"/>
              <a:t>Explore how AGCPD can be a catalyst for the development </a:t>
            </a:r>
            <a:r>
              <a:rPr lang="en-US" sz="2600" dirty="0" smtClean="0"/>
              <a:t>and support of </a:t>
            </a:r>
            <a:r>
              <a:rPr lang="en-US" sz="2600" dirty="0"/>
              <a:t>new programs</a:t>
            </a:r>
          </a:p>
          <a:p>
            <a:r>
              <a:rPr lang="en-US" sz="2600" dirty="0" smtClean="0"/>
              <a:t>Consider </a:t>
            </a:r>
            <a:r>
              <a:rPr lang="en-US" sz="2600" dirty="0"/>
              <a:t>data needed such as:</a:t>
            </a:r>
          </a:p>
          <a:p>
            <a:pPr lvl="1"/>
            <a:r>
              <a:rPr lang="en-US" sz="2200" dirty="0"/>
              <a:t>How are programs funded and how is funding utilized</a:t>
            </a:r>
            <a:r>
              <a:rPr lang="en-US" sz="2200" dirty="0" smtClean="0"/>
              <a:t>?</a:t>
            </a:r>
            <a:endParaRPr lang="en-US" sz="2200" dirty="0"/>
          </a:p>
          <a:p>
            <a:r>
              <a:rPr lang="en-US" sz="2600" dirty="0"/>
              <a:t>Explore new sources of program funding</a:t>
            </a:r>
          </a:p>
          <a:p>
            <a:r>
              <a:rPr lang="en-US" sz="2600" dirty="0"/>
              <a:t>Consider policy that could affect funding</a:t>
            </a:r>
          </a:p>
          <a:p>
            <a:r>
              <a:rPr lang="en-US" sz="2600" dirty="0" smtClean="0"/>
              <a:t>Consider </a:t>
            </a:r>
            <a:r>
              <a:rPr lang="en-US" sz="2600" dirty="0"/>
              <a:t>potential collaborations (federal, industry, private etc</a:t>
            </a:r>
            <a:r>
              <a:rPr lang="en-US" sz="2600" dirty="0" smtClean="0"/>
              <a:t>.)</a:t>
            </a:r>
            <a:endParaRPr lang="en-US" sz="26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7910" y="5145087"/>
            <a:ext cx="1905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5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Work Group</a:t>
            </a:r>
            <a:endParaRPr lang="en-US" dirty="0"/>
          </a:p>
        </p:txBody>
      </p:sp>
      <p:sp>
        <p:nvSpPr>
          <p:cNvPr id="3" name="Content Placeholder 2"/>
          <p:cNvSpPr>
            <a:spLocks noGrp="1"/>
          </p:cNvSpPr>
          <p:nvPr>
            <p:ph idx="1"/>
          </p:nvPr>
        </p:nvSpPr>
        <p:spPr>
          <a:xfrm>
            <a:off x="694944" y="1825625"/>
            <a:ext cx="10658856" cy="4351338"/>
          </a:xfrm>
        </p:spPr>
        <p:txBody>
          <a:bodyPr/>
          <a:lstStyle/>
          <a:p>
            <a:r>
              <a:rPr lang="en-US" sz="3200" dirty="0"/>
              <a:t>Investigate applicant pool, develop pipeline, address diversity issues</a:t>
            </a:r>
          </a:p>
          <a:p>
            <a:pPr lvl="1"/>
            <a:r>
              <a:rPr lang="en-US" sz="2800" dirty="0"/>
              <a:t>What are the problems we face with recruitment?</a:t>
            </a:r>
          </a:p>
          <a:p>
            <a:pPr lvl="1"/>
            <a:r>
              <a:rPr lang="en-US" sz="2800" dirty="0"/>
              <a:t>What additional data do we need? </a:t>
            </a:r>
          </a:p>
          <a:p>
            <a:pPr lvl="2"/>
            <a:r>
              <a:rPr lang="en-US" sz="2500" dirty="0"/>
              <a:t>Describe the current applicant pool</a:t>
            </a:r>
          </a:p>
          <a:p>
            <a:pPr lvl="1"/>
            <a:r>
              <a:rPr lang="en-US" sz="2800" dirty="0"/>
              <a:t>What about the issue of diversity in the profession?</a:t>
            </a:r>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3704" y="4994275"/>
            <a:ext cx="1905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16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1380</Words>
  <Application>Microsoft Office PowerPoint</Application>
  <PresentationFormat>Widescreen</PresentationFormat>
  <Paragraphs>157</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Calibri Light</vt:lpstr>
      <vt:lpstr>ヒラギノ角ゴ Pro W3</vt:lpstr>
      <vt:lpstr>Office Theme</vt:lpstr>
      <vt:lpstr>   Graduate Programs in Genetic Counseling United States: Current Environment and Challenges</vt:lpstr>
      <vt:lpstr>Current status of programs in the  United States</vt:lpstr>
      <vt:lpstr>Genetic Counselor Workforce </vt:lpstr>
      <vt:lpstr>Workforce Working Group</vt:lpstr>
      <vt:lpstr>Workforce Working Group</vt:lpstr>
      <vt:lpstr>Workforce Analysis</vt:lpstr>
      <vt:lpstr>ACGPD Retreat: Summer 2014</vt:lpstr>
      <vt:lpstr>Supporting Program Development </vt:lpstr>
      <vt:lpstr>Recruitment Work Group</vt:lpstr>
      <vt:lpstr>Program Director Pipelines</vt:lpstr>
      <vt:lpstr> Genetic Counseling Training  </vt:lpstr>
      <vt:lpstr>ACGC: Key Question</vt:lpstr>
      <vt:lpstr>ACGC: Strategic Initiatives</vt:lpstr>
      <vt:lpstr>ABGC: Certification Eligibility Taskforce</vt:lpstr>
      <vt:lpstr>ABGC: Practice Analysis</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A Wicklund</dc:creator>
  <cp:lastModifiedBy>Catherine A Wicklund</cp:lastModifiedBy>
  <cp:revision>12</cp:revision>
  <dcterms:created xsi:type="dcterms:W3CDTF">2016-05-13T20:20:09Z</dcterms:created>
  <dcterms:modified xsi:type="dcterms:W3CDTF">2016-06-23T13:40:25Z</dcterms:modified>
</cp:coreProperties>
</file>